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Play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8EE91E-34F3-4CB6-91E1-33F71C1AE59D}">
  <a:tblStyle styleId="{0B8EE91E-34F3-4CB6-91E1-33F71C1AE59D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dk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dk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62ECBB84-1E8A-4F73-A438-9882D141CD5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lay-bold.fntdata"/><Relationship Id="rId50" Type="http://schemas.openxmlformats.org/officeDocument/2006/relationships/font" Target="fonts/Play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c51bee606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ac51bee606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ca0314366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ca0314366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ca0314366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ca0314366_2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ca0314366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aca0314366_2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ca0314366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aca0314366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ca0314366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aca0314366_2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ca0314366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ca0314366_2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ca0314366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aca0314366_2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ca0314366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aca0314366_2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ca0314366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aca0314366_2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ca0314366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aca0314366_2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c51bee606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ac51bee606_2_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d051532f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ad051532f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c51bee60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c51bee60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Not:</a:t>
            </a:r>
            <a:br>
              <a:rPr lang="en-GB"/>
            </a:br>
            <a:r>
              <a:rPr lang="en-GB"/>
              <a:t>- Actual vs Predicted plot confirms that model predictions closely match </a:t>
            </a:r>
            <a:r>
              <a:rPr lang="en-GB"/>
              <a:t>real</a:t>
            </a:r>
            <a:r>
              <a:rPr lang="en-GB"/>
              <a:t> outcomes.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-These results </a:t>
            </a:r>
            <a:r>
              <a:rPr lang="en-GB"/>
              <a:t>suggest</a:t>
            </a:r>
            <a:r>
              <a:rPr lang="en-GB"/>
              <a:t> that the selected features strongly influence Social Support and XGBoost is effective at modeling these relationship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c51bee60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c51bee60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-XGBoost models these relationships effectively.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-The Actual vs Predicted plot shows that predictions closely match real trust scores.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c51bee606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c51bee606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  XGBoost effectively models the relationships between communications and other factors.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 The Actual vs Predicted plot shows that predicted communication scores closely match the actual values.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-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c51bee606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ac51bee606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  XGBoost effectively models the relationships between financial stress and other variables.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 The Actual vs Predicted plot shows that the predicted stress levels closely match the actual values.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c6bf6bca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ac6bf6bca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  XGBoost effectively models the relationships between financial stress and other variables.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 The Actual vs Predicted plot shows that the predicted stress levels closely match the actual values.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c51bee606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c51bee606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c51bee606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c51bee606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  XGBoost effectively models the relationships between financial stress and other variables.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 The Actual vs Predicted plot shows that the predicted stress levels closely match the actual values.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-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c6bf6bc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c6bf6bc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c6bf6bca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c6bf6bca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c51bee60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ac51bee606_2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ca03143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aca03143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c945e105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ac945e10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ca031436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aca031436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ac6bf6bca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ac6bf6bca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aca0314366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aca0314366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ac945e105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ac945e105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c945e105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ac945e105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c945e105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ac945e10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c945e105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ac945e105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c945e105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ac945e105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c51bee606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ac51bee606_2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c945e105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c945e105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c945e105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c945e105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ac945e105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ac945e105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ca031436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aca0314366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c51bee606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ac51bee606_2_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c51bee606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ac51bee606_2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ca031436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aca0314366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ca031436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aca0314366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datasets/vanpatangan/divorce-prediction/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01010 data lines to infinity" id="131" name="Google Shape;131;p25"/>
          <p:cNvPicPr preferRelativeResize="0"/>
          <p:nvPr/>
        </p:nvPicPr>
        <p:blipFill rotWithShape="1">
          <a:blip r:embed="rId3">
            <a:alphaModFix amt="10000"/>
          </a:blip>
          <a:srcRect b="0" l="0" r="0" t="13126"/>
          <a:stretch/>
        </p:blipFill>
        <p:spPr>
          <a:xfrm>
            <a:off x="15" y="-1"/>
            <a:ext cx="91439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ctrTitle"/>
          </p:nvPr>
        </p:nvSpPr>
        <p:spPr>
          <a:xfrm>
            <a:off x="549426" y="877486"/>
            <a:ext cx="7897739" cy="205229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"/>
              <a:buNone/>
            </a:pPr>
            <a:r>
              <a:rPr lang="en-GB" sz="6000">
                <a:solidFill>
                  <a:schemeClr val="dk2"/>
                </a:solidFill>
              </a:rPr>
              <a:t>Divorce code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408501" y="2996115"/>
            <a:ext cx="7897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>
                <a:solidFill>
                  <a:schemeClr val="dk2"/>
                </a:solidFill>
              </a:rPr>
              <a:t>PART 2. Predicting divorce</a:t>
            </a:r>
            <a:endParaRPr/>
          </a:p>
        </p:txBody>
      </p:sp>
      <p:cxnSp>
        <p:nvCxnSpPr>
          <p:cNvPr id="134" name="Google Shape;134;p25"/>
          <p:cNvCxnSpPr/>
          <p:nvPr/>
        </p:nvCxnSpPr>
        <p:spPr>
          <a:xfrm flipH="1">
            <a:off x="549426" y="184521"/>
            <a:ext cx="191621" cy="409919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" name="Google Shape;135;p25"/>
          <p:cNvCxnSpPr/>
          <p:nvPr/>
        </p:nvCxnSpPr>
        <p:spPr>
          <a:xfrm rot="10800000">
            <a:off x="630331" y="4892067"/>
            <a:ext cx="8037890" cy="0"/>
          </a:xfrm>
          <a:prstGeom prst="straightConnector1">
            <a:avLst/>
          </a:prstGeom>
          <a:noFill/>
          <a:ln cap="sq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36" name="Google Shape;136;p25"/>
          <p:cNvGrpSpPr/>
          <p:nvPr/>
        </p:nvGrpSpPr>
        <p:grpSpPr>
          <a:xfrm>
            <a:off x="9622438" y="4800600"/>
            <a:ext cx="253746" cy="180131"/>
            <a:chOff x="4089400" y="933450"/>
            <a:chExt cx="338328" cy="341938"/>
          </a:xfrm>
        </p:grpSpPr>
        <p:cxnSp>
          <p:nvCxnSpPr>
            <p:cNvPr id="137" name="Google Shape;137;p25"/>
            <p:cNvCxnSpPr/>
            <p:nvPr/>
          </p:nvCxnSpPr>
          <p:spPr>
            <a:xfrm>
              <a:off x="4258564" y="933450"/>
              <a:ext cx="0" cy="341938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25"/>
            <p:cNvCxnSpPr/>
            <p:nvPr/>
          </p:nvCxnSpPr>
          <p:spPr>
            <a:xfrm>
              <a:off x="4089400" y="1104419"/>
              <a:ext cx="338328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9" name="Google Shape;139;p25"/>
          <p:cNvSpPr txBox="1"/>
          <p:nvPr/>
        </p:nvSpPr>
        <p:spPr>
          <a:xfrm>
            <a:off x="630331" y="3934652"/>
            <a:ext cx="2431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Kabir Ramana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Rodrigue Gbedomon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Sertac Balbaros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/>
        </p:nvSpPr>
        <p:spPr>
          <a:xfrm>
            <a:off x="439826" y="367403"/>
            <a:ext cx="41784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5. Exploring the dataset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439826" y="1007825"/>
            <a:ext cx="267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statistics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1" name="Google Shape;221;p34"/>
          <p:cNvGraphicFramePr/>
          <p:nvPr/>
        </p:nvGraphicFramePr>
        <p:xfrm>
          <a:off x="516775" y="163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{62ECBB84-1E8A-4F73-A438-9882D141CD56}</a:tableStyleId>
              </a:tblPr>
              <a:tblGrid>
                <a:gridCol w="471925"/>
                <a:gridCol w="1026325"/>
                <a:gridCol w="1144425"/>
                <a:gridCol w="1111650"/>
                <a:gridCol w="709125"/>
              </a:tblGrid>
              <a:tr h="36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Infidelity occured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Mental health issue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Domestic violence 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divorce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Count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Yes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745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1019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252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1191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4255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3981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4248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3009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/>
        </p:nvSpPr>
        <p:spPr>
          <a:xfrm>
            <a:off x="439825" y="367400"/>
            <a:ext cx="5237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. Pre-processing the dataset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5677225" y="780950"/>
            <a:ext cx="33648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 Dataset Split Results ---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samples: 5000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X_train shape: (4000, 7)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X_test shape: (1000, 7)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y_train distribution: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divorced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0    0.60175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1    0.39825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Name: proportion, dtype: float64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y_test distribution: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divorced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0    0.602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1    0.398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Name: proportion, dtype: float64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-----------------------------</a:t>
            </a:r>
            <a:endParaRPr/>
          </a:p>
        </p:txBody>
      </p:sp>
      <p:sp>
        <p:nvSpPr>
          <p:cNvPr id="228" name="Google Shape;228;p35"/>
          <p:cNvSpPr txBox="1"/>
          <p:nvPr/>
        </p:nvSpPr>
        <p:spPr>
          <a:xfrm>
            <a:off x="762625" y="974475"/>
            <a:ext cx="4050300" cy="376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# Make train-test split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# Define feature matrix X and target vector y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X = df3[['communication_score', 'financial_stress_level', 'mental_health_issues', 'infidelity_occurred', 'social_support', 'domestic_violence_history', 'trust_score']]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y = df3['divorced']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# 2. Perform 80/20 train-test split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X_train, X_test, y_train, y_test = train_test_split(X,y,test_size=0.2, random_state=1)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Print(...)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439825" y="367400"/>
            <a:ext cx="6093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. Divorce_model 1 (Logistic regression)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242100" y="1110125"/>
            <a:ext cx="4198200" cy="346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Define divorce_model1 (Logistic Regression)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divorce_model1 = Pipeline(steps=[('preprocessor', preprocessor),('classifier', LogisticRegression(random_state=1))])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Train the divorce_model1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divorce_model1.fit(X_train, y_train)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Predict on the test set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y_pred = divorce_model1.predict(X_test)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Evaluation of the divorce_model1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accuracy = accuracy_score(y_test, y_pred)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conf_matrix = confusion_matrix(y_test, y_pred)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print(....)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4787700" y="1205525"/>
            <a:ext cx="43563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 Training Model (Logistic Regression Classifier) ---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Accuracy on Test Set: </a:t>
            </a:r>
            <a:r>
              <a:rPr b="1" lang="en-GB"/>
              <a:t>0.6150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--- Confusion Matrix ---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Predicted 0 | Predicted 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Actual 0:        550 |         43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Actual 1:        342 |         65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Classification Report: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precision    recall  f1-score   support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0       0.62      0.93      0.74       593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1       0.60      0.16      0.25       407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/>
        </p:nvSpPr>
        <p:spPr>
          <a:xfrm>
            <a:off x="439825" y="367400"/>
            <a:ext cx="8474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Divorce_model 1 (Logistic regression): feature importance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100" y="1003625"/>
            <a:ext cx="6804324" cy="40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/>
        </p:nvSpPr>
        <p:spPr>
          <a:xfrm>
            <a:off x="439825" y="367400"/>
            <a:ext cx="6093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7. Divorce_model 2 (Random forest)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242100" y="1110125"/>
            <a:ext cx="4198200" cy="385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Define divorce_model2 (Random Forest Classifier)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divorce_model1 = Pipeline(steps=[('preprocessor', preprocessor),('classifier'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, RandomForestClassifier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(random_state=1))])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Train the divorce_model2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divorce_model1.fit(X_train, y_train)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Predict on the test set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y_pred = divorce_model1.predict(X_test)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Evaluation of the divorce_model2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accuracy = accuracy_score(y_test, y_pred)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conf_matrix = confusion_matrix(y_test, y_pred)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print(....)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4758425" y="1352525"/>
            <a:ext cx="41982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 Training Model (Random Forest Classifier) ---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on Test Set: </a:t>
            </a:r>
            <a:r>
              <a:rPr b="1" lang="en-GB"/>
              <a:t>0.5720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--- Confusion Matrix ---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Predicted 0 | Predicted 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Actual 0:        454 |        139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Actual 1:        289 |        118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Classification Report: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precision    recall  f1-score   support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0       </a:t>
            </a:r>
            <a:r>
              <a:rPr b="1" lang="en-GB">
                <a:solidFill>
                  <a:schemeClr val="accent3"/>
                </a:solidFill>
              </a:rPr>
              <a:t>0.61      0.77      0.68</a:t>
            </a:r>
            <a:r>
              <a:rPr lang="en-GB"/>
              <a:t>       593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1       </a:t>
            </a:r>
            <a:r>
              <a:rPr b="1" lang="en-GB">
                <a:solidFill>
                  <a:schemeClr val="accent2"/>
                </a:solidFill>
              </a:rPr>
              <a:t>0.46      0.29      0.36</a:t>
            </a:r>
            <a:r>
              <a:rPr lang="en-GB"/>
              <a:t>       407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/>
        </p:nvSpPr>
        <p:spPr>
          <a:xfrm>
            <a:off x="439825" y="367400"/>
            <a:ext cx="6093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7. Divorce_model 2 (Random forest): feature importance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5" y="1050800"/>
            <a:ext cx="6349548" cy="3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/>
        </p:nvSpPr>
        <p:spPr>
          <a:xfrm>
            <a:off x="6897550" y="2376975"/>
            <a:ext cx="21522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importance value refer to the </a:t>
            </a:r>
            <a:r>
              <a:rPr b="1" lang="en-GB" sz="1200">
                <a:solidFill>
                  <a:schemeClr val="dk1"/>
                </a:solidFill>
              </a:rPr>
              <a:t>MDI : </a:t>
            </a:r>
            <a:r>
              <a:rPr lang="en-GB" sz="1200">
                <a:solidFill>
                  <a:schemeClr val="dk1"/>
                </a:solidFill>
              </a:rPr>
              <a:t>Mean Decrease Impurity (reduction of uncertainty in prediction).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/>
        </p:nvSpPr>
        <p:spPr>
          <a:xfrm>
            <a:off x="439825" y="367400"/>
            <a:ext cx="6093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7. Divorce_model 3 (Xgboost)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242100" y="1110125"/>
            <a:ext cx="4198200" cy="346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Define divorce_model3 (XGBClassifier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divorce_model1 = Pipeline(steps=[('preprocessor', 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preprocessor),('classifier', XGBClassifier,(random_state=1))])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Train the divorce_model3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divorce_model1.fit(X_train, y_train)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Predict on the test set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y_pred = divorce_model1.predict(X_test)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i="1" lang="en-GB" sz="1100">
                <a:latin typeface="Courier New"/>
                <a:ea typeface="Courier New"/>
                <a:cs typeface="Courier New"/>
                <a:sym typeface="Courier New"/>
              </a:rPr>
              <a:t>Evaluation of the divorce_model3</a:t>
            </a:r>
            <a:endParaRPr b="1" i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accuracy = accuracy_score(y_test, y_pred)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conf_matrix = confusion_matrix(y_test, y_pred)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print(....)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4685900" y="910025"/>
            <a:ext cx="43047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 Training Model (XGBoost Classifier) ---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on Test Set: </a:t>
            </a:r>
            <a:r>
              <a:rPr b="1" lang="en-GB"/>
              <a:t>0.5610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 Confusion Matrix ---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Predicted 0 | Predicted 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Actual 0:        462 |        131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Actual 1:        308 |         99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Report: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precision    recall  f1-score   support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0      </a:t>
            </a:r>
            <a:r>
              <a:rPr b="1" lang="en-GB">
                <a:solidFill>
                  <a:schemeClr val="accent3"/>
                </a:solidFill>
              </a:rPr>
              <a:t> 0.60      0.78      0.68</a:t>
            </a:r>
            <a:r>
              <a:rPr lang="en-GB"/>
              <a:t>       593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1       </a:t>
            </a:r>
            <a:r>
              <a:rPr b="1" lang="en-GB">
                <a:solidFill>
                  <a:schemeClr val="accent2"/>
                </a:solidFill>
              </a:rPr>
              <a:t>0.43      0.24      0.31</a:t>
            </a:r>
            <a:r>
              <a:rPr lang="en-GB"/>
              <a:t>       407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/>
        </p:nvSpPr>
        <p:spPr>
          <a:xfrm>
            <a:off x="439825" y="367400"/>
            <a:ext cx="6093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7. Divorce_model 3 (Xgboost): feature importance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75" y="974425"/>
            <a:ext cx="6349548" cy="3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6651800" y="2376975"/>
            <a:ext cx="22539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importance value refer to the </a:t>
            </a:r>
            <a:r>
              <a:rPr b="1" lang="en-GB" sz="1200">
                <a:solidFill>
                  <a:schemeClr val="dk1"/>
                </a:solidFill>
              </a:rPr>
              <a:t>GAIN </a:t>
            </a:r>
            <a:r>
              <a:rPr lang="en-GB" sz="1200">
                <a:solidFill>
                  <a:schemeClr val="dk1"/>
                </a:solidFill>
              </a:rPr>
              <a:t>(The average improvement in model loss) brought by splits involving the feature, across all trees.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/>
        </p:nvSpPr>
        <p:spPr>
          <a:xfrm>
            <a:off x="439825" y="367400"/>
            <a:ext cx="6093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7. Comparing the three models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2855625" y="1226400"/>
            <a:ext cx="3075600" cy="269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--- Model 2(Random Forest Classifier) ---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Accuracy on Test Set: </a:t>
            </a:r>
            <a:r>
              <a:rPr b="1" lang="en-GB" sz="1100"/>
              <a:t>0.5720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          --- Confusion Matrix ---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          Predicted 0 | Predicted 1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Actual 0:        454 |        139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Actual 1:        289 |        118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            Classification Report: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precision    recall  f1-score   support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0       0.61      0.77      0.68       593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1       0.46      0.29      0.36       407</a:t>
            </a:r>
            <a:endParaRPr sz="1100"/>
          </a:p>
        </p:txBody>
      </p:sp>
      <p:sp>
        <p:nvSpPr>
          <p:cNvPr id="276" name="Google Shape;276;p42"/>
          <p:cNvSpPr txBox="1"/>
          <p:nvPr/>
        </p:nvSpPr>
        <p:spPr>
          <a:xfrm>
            <a:off x="-389775" y="1226400"/>
            <a:ext cx="3245400" cy="2690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--- Model1 (Logistic Regression) ---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    Accuracy on Test Set: </a:t>
            </a:r>
            <a:r>
              <a:rPr b="1" lang="en-GB" sz="1100"/>
              <a:t>0.6150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         --- Confusion Matrix ---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         Predicted 0 | Predicted 1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Actual 0:        550 |         43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Actual 1:        342 |         65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          Classification Report: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precision    recall  f1-score   support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0       0.62      0.93      0.74       593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1       0.60      0.16      0.25       407</a:t>
            </a:r>
            <a:endParaRPr sz="1100"/>
          </a:p>
        </p:txBody>
      </p:sp>
      <p:sp>
        <p:nvSpPr>
          <p:cNvPr id="277" name="Google Shape;277;p42"/>
          <p:cNvSpPr txBox="1"/>
          <p:nvPr/>
        </p:nvSpPr>
        <p:spPr>
          <a:xfrm>
            <a:off x="5931225" y="1226400"/>
            <a:ext cx="3372600" cy="2690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--- Training Model (XGBoost Classifier) ---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Accuracy on Test Set: </a:t>
            </a:r>
            <a:r>
              <a:rPr b="1" lang="en-GB" sz="1100"/>
              <a:t>0.5610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--- Confusion Matrix ---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Predicted 0 | Predicted 1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Actual 0:        462 |        131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Actual 1:        308 |         99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Classification Report: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  precision    recall  f1-score   support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0       0.60      0.78      0.68       593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1       0.43      0.24      0.31       407</a:t>
            </a:r>
            <a:endParaRPr sz="1100"/>
          </a:p>
        </p:txBody>
      </p:sp>
      <p:sp>
        <p:nvSpPr>
          <p:cNvPr id="278" name="Google Shape;278;p42"/>
          <p:cNvSpPr txBox="1"/>
          <p:nvPr/>
        </p:nvSpPr>
        <p:spPr>
          <a:xfrm>
            <a:off x="1733300" y="4092700"/>
            <a:ext cx="58677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Moderate accuracy (56% à 62%)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Good performance for Class 0, so fine in predicting No divorce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Poor performance for Class 1, bad in predicting divorce</a:t>
            </a:r>
            <a:r>
              <a:rPr lang="en-GB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/>
        </p:nvSpPr>
        <p:spPr>
          <a:xfrm>
            <a:off x="439825" y="367400"/>
            <a:ext cx="8474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8. Conclusion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559200" y="1415100"/>
            <a:ext cx="4012800" cy="25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Across all models,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predictive quality is modest</a:t>
            </a:r>
            <a:r>
              <a:rPr lang="en-GB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detection of non divorce cases is good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detection of divorce cases is very poor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models require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rebalancing,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feature enhancement,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Optimisation</a:t>
            </a:r>
            <a:r>
              <a:rPr lang="en-GB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150" y="453850"/>
            <a:ext cx="4105075" cy="41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781675" y="337260"/>
            <a:ext cx="7457037" cy="649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3600"/>
              <a:buFont typeface="Calibri"/>
              <a:buNone/>
            </a:pPr>
            <a:r>
              <a:rPr lang="en-GB" sz="36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3600">
              <a:solidFill>
                <a:srgbClr val="9D41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844000" y="1182473"/>
            <a:ext cx="74559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1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Situation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1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Objective/Question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1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Data and analyses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1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Selecting Variables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1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Exploring the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1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Machine Learning Results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1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580500" y="20075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569934" y="203385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Social Support - XGBoost </a:t>
            </a: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Regression Model</a:t>
            </a:r>
            <a:endParaRPr b="1" sz="27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628650" y="1369225"/>
            <a:ext cx="3495600" cy="3726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Model Overview</a:t>
            </a: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An XGBoost regression model was developed to predict </a:t>
            </a:r>
            <a:r>
              <a:rPr i="1" lang="en-GB" sz="1800">
                <a:latin typeface="Calibri"/>
                <a:ea typeface="Calibri"/>
                <a:cs typeface="Calibri"/>
                <a:sym typeface="Calibri"/>
              </a:rPr>
              <a:t>Social Support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using various demographic, relational, and behavioral features.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R² of 0.9996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:  indicating an almost perfect fit.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Error values (MSE, RMSE, MAE):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showing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high predictive accuracy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45" title="Screenshot 2025-12-01 1455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854" y="1173825"/>
            <a:ext cx="4761724" cy="39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/>
          <p:nvPr/>
        </p:nvSpPr>
        <p:spPr>
          <a:xfrm>
            <a:off x="693151" y="4421875"/>
            <a:ext cx="3348900" cy="592500"/>
          </a:xfrm>
          <a:prstGeom prst="rect">
            <a:avLst/>
          </a:prstGeom>
          <a:solidFill>
            <a:srgbClr val="F2A982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GB" sz="1100">
                <a:solidFill>
                  <a:schemeClr val="dk1"/>
                </a:solidFill>
              </a:rPr>
              <a:t>Key Metrics:</a:t>
            </a:r>
            <a:br>
              <a:rPr b="1"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MSE:</a:t>
            </a:r>
            <a:r>
              <a:rPr lang="en-GB" sz="1100">
                <a:solidFill>
                  <a:schemeClr val="dk1"/>
                </a:solidFill>
              </a:rPr>
              <a:t> 0.0015           </a:t>
            </a:r>
            <a:r>
              <a:rPr b="1" lang="en-GB" sz="1100">
                <a:solidFill>
                  <a:schemeClr val="dk1"/>
                </a:solidFill>
              </a:rPr>
              <a:t>RMSE:</a:t>
            </a:r>
            <a:r>
              <a:rPr lang="en-GB" sz="1100">
                <a:solidFill>
                  <a:schemeClr val="dk1"/>
                </a:solidFill>
              </a:rPr>
              <a:t> 0.0385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MAE:</a:t>
            </a:r>
            <a:r>
              <a:rPr lang="en-GB" sz="1100">
                <a:solidFill>
                  <a:schemeClr val="dk1"/>
                </a:solidFill>
              </a:rPr>
              <a:t> 0.0223	        </a:t>
            </a:r>
            <a:r>
              <a:rPr b="1" lang="en-GB" sz="1100">
                <a:solidFill>
                  <a:schemeClr val="dk1"/>
                </a:solidFill>
              </a:rPr>
              <a:t>R²:</a:t>
            </a:r>
            <a:r>
              <a:rPr lang="en-GB" sz="1100">
                <a:solidFill>
                  <a:schemeClr val="dk1"/>
                </a:solidFill>
              </a:rPr>
              <a:t> 0.9996                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628650" y="203385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Trust </a:t>
            </a: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Score - XGBoost Regression Model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155000" y="1132025"/>
            <a:ext cx="3499500" cy="392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XGBoost regression model for Trust Score achieved extremely high accuracy.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R² of 0.9996: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shows very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high accuracy</a:t>
            </a: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Error values (MSE, RMSE, MAE):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Extremely low, reliable predictions.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- Selected features - strong predictors of Trust Score</a:t>
            </a:r>
            <a:endParaRPr/>
          </a:p>
        </p:txBody>
      </p:sp>
      <p:pic>
        <p:nvPicPr>
          <p:cNvPr id="305" name="Google Shape;305;p46" title="Screenshot 2025-12-01 1456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150" y="974199"/>
            <a:ext cx="5237450" cy="407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/>
        </p:nvSpPr>
        <p:spPr>
          <a:xfrm>
            <a:off x="188195" y="4421875"/>
            <a:ext cx="3348900" cy="592500"/>
          </a:xfrm>
          <a:prstGeom prst="rect">
            <a:avLst/>
          </a:prstGeom>
          <a:solidFill>
            <a:srgbClr val="F2A982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GB" sz="1100">
                <a:solidFill>
                  <a:schemeClr val="dk1"/>
                </a:solidFill>
              </a:rPr>
              <a:t>Key Metrics:</a:t>
            </a:r>
            <a:br>
              <a:rPr b="1"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MSE:</a:t>
            </a:r>
            <a:r>
              <a:rPr lang="en-GB" sz="1100">
                <a:solidFill>
                  <a:schemeClr val="dk1"/>
                </a:solidFill>
              </a:rPr>
              <a:t> 0.0016         </a:t>
            </a:r>
            <a:r>
              <a:rPr b="1" lang="en-GB" sz="1100">
                <a:solidFill>
                  <a:schemeClr val="dk1"/>
                </a:solidFill>
              </a:rPr>
              <a:t>RMSE:</a:t>
            </a:r>
            <a:r>
              <a:rPr lang="en-GB" sz="1100">
                <a:solidFill>
                  <a:schemeClr val="dk1"/>
                </a:solidFill>
              </a:rPr>
              <a:t> 0.0394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MAE:</a:t>
            </a:r>
            <a:r>
              <a:rPr lang="en-GB" sz="1100">
                <a:solidFill>
                  <a:schemeClr val="dk1"/>
                </a:solidFill>
              </a:rPr>
              <a:t> 0.0263	       </a:t>
            </a:r>
            <a:r>
              <a:rPr b="1" lang="en-GB" sz="1100">
                <a:solidFill>
                  <a:schemeClr val="dk1"/>
                </a:solidFill>
              </a:rPr>
              <a:t>R²:</a:t>
            </a:r>
            <a:r>
              <a:rPr lang="en-GB" sz="1100">
                <a:solidFill>
                  <a:schemeClr val="dk1"/>
                </a:solidFill>
              </a:rPr>
              <a:t> 0.9996                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534700" y="1378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99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Communication Score </a:t>
            </a: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- XGBoost Regression Model</a:t>
            </a:r>
            <a:endParaRPr/>
          </a:p>
        </p:txBody>
      </p:sp>
      <p:sp>
        <p:nvSpPr>
          <p:cNvPr id="312" name="Google Shape;312;p47"/>
          <p:cNvSpPr txBox="1"/>
          <p:nvPr>
            <p:ph idx="1" type="body"/>
          </p:nvPr>
        </p:nvSpPr>
        <p:spPr>
          <a:xfrm>
            <a:off x="155000" y="1132025"/>
            <a:ext cx="3499500" cy="392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XGBoost regression model Communications Score achieved extremely high accuracy.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R² of 0.9991: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shows very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high accuracy</a:t>
            </a: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Error values (MSE, RMSE, MAE):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very low, indicating precises predictions.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- Selected features - strong predictors of Communication Score.</a:t>
            </a:r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188195" y="4421875"/>
            <a:ext cx="3348900" cy="592500"/>
          </a:xfrm>
          <a:prstGeom prst="rect">
            <a:avLst/>
          </a:prstGeom>
          <a:solidFill>
            <a:srgbClr val="F2A982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GB" sz="1100">
                <a:solidFill>
                  <a:schemeClr val="dk1"/>
                </a:solidFill>
              </a:rPr>
              <a:t>Key Metrics:</a:t>
            </a:r>
            <a:br>
              <a:rPr b="1"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MSE:</a:t>
            </a:r>
            <a:r>
              <a:rPr lang="en-GB" sz="1100">
                <a:solidFill>
                  <a:schemeClr val="dk1"/>
                </a:solidFill>
              </a:rPr>
              <a:t> </a:t>
            </a:r>
            <a:r>
              <a:rPr lang="en-GB" sz="1100">
                <a:solidFill>
                  <a:schemeClr val="dk1"/>
                </a:solidFill>
              </a:rPr>
              <a:t>0.0034 </a:t>
            </a:r>
            <a:r>
              <a:rPr lang="en-GB" sz="1100">
                <a:solidFill>
                  <a:schemeClr val="dk1"/>
                </a:solidFill>
              </a:rPr>
              <a:t>        </a:t>
            </a:r>
            <a:r>
              <a:rPr b="1" lang="en-GB" sz="1100">
                <a:solidFill>
                  <a:schemeClr val="dk1"/>
                </a:solidFill>
              </a:rPr>
              <a:t>RMSE:</a:t>
            </a:r>
            <a:r>
              <a:rPr lang="en-GB" sz="1100">
                <a:solidFill>
                  <a:schemeClr val="dk1"/>
                </a:solidFill>
              </a:rPr>
              <a:t> 0.0583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MAE:</a:t>
            </a:r>
            <a:r>
              <a:rPr lang="en-GB" sz="1100">
                <a:solidFill>
                  <a:schemeClr val="dk1"/>
                </a:solidFill>
              </a:rPr>
              <a:t> 0.0435	       </a:t>
            </a:r>
            <a:r>
              <a:rPr b="1" lang="en-GB" sz="1100">
                <a:solidFill>
                  <a:schemeClr val="dk1"/>
                </a:solidFill>
              </a:rPr>
              <a:t>R²:</a:t>
            </a:r>
            <a:r>
              <a:rPr lang="en-GB" sz="1100">
                <a:solidFill>
                  <a:schemeClr val="dk1"/>
                </a:solidFill>
              </a:rPr>
              <a:t> 0.9991                </a:t>
            </a:r>
            <a:endParaRPr sz="1100"/>
          </a:p>
        </p:txBody>
      </p:sp>
      <p:pic>
        <p:nvPicPr>
          <p:cNvPr id="314" name="Google Shape;314;p47" title="Screenshot 2025-12-01 1457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600" y="1038075"/>
            <a:ext cx="5109605" cy="41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534700" y="1378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99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Financial Stress Level</a:t>
            </a:r>
            <a:r>
              <a:rPr b="1" lang="en-GB" sz="2700">
                <a:solidFill>
                  <a:srgbClr val="99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- XGBoost Regression Model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8"/>
          <p:cNvSpPr txBox="1"/>
          <p:nvPr>
            <p:ph idx="1" type="body"/>
          </p:nvPr>
        </p:nvSpPr>
        <p:spPr>
          <a:xfrm>
            <a:off x="155000" y="1132025"/>
            <a:ext cx="3499500" cy="392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XGBoost regression model predicting Financial Stress Level achieved extremely high accuracy.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R² of 0.9987: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shows very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high accuracy</a:t>
            </a: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Error values (MSE, RMSE, MAE):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low, indicating precise predictions.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- Selected features - strong predictors of Financial stress level.</a:t>
            </a:r>
            <a:endParaRPr/>
          </a:p>
        </p:txBody>
      </p:sp>
      <p:sp>
        <p:nvSpPr>
          <p:cNvPr id="321" name="Google Shape;321;p48"/>
          <p:cNvSpPr txBox="1"/>
          <p:nvPr/>
        </p:nvSpPr>
        <p:spPr>
          <a:xfrm>
            <a:off x="188195" y="4421875"/>
            <a:ext cx="3348900" cy="592500"/>
          </a:xfrm>
          <a:prstGeom prst="rect">
            <a:avLst/>
          </a:prstGeom>
          <a:solidFill>
            <a:srgbClr val="F2A982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GB" sz="1100">
                <a:solidFill>
                  <a:schemeClr val="dk1"/>
                </a:solidFill>
              </a:rPr>
              <a:t>Key Metrics:</a:t>
            </a:r>
            <a:br>
              <a:rPr b="1"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MSE:</a:t>
            </a:r>
            <a:r>
              <a:rPr lang="en-GB" sz="1100">
                <a:solidFill>
                  <a:schemeClr val="dk1"/>
                </a:solidFill>
              </a:rPr>
              <a:t> 0.0071         </a:t>
            </a:r>
            <a:r>
              <a:rPr b="1" lang="en-GB" sz="1100">
                <a:solidFill>
                  <a:schemeClr val="dk1"/>
                </a:solidFill>
              </a:rPr>
              <a:t>RMSE:</a:t>
            </a:r>
            <a:r>
              <a:rPr lang="en-GB" sz="1100">
                <a:solidFill>
                  <a:schemeClr val="dk1"/>
                </a:solidFill>
              </a:rPr>
              <a:t> 0.0840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MAE:</a:t>
            </a:r>
            <a:r>
              <a:rPr lang="en-GB" sz="1100">
                <a:solidFill>
                  <a:schemeClr val="dk1"/>
                </a:solidFill>
              </a:rPr>
              <a:t> 0.0660	       </a:t>
            </a:r>
            <a:r>
              <a:rPr b="1" lang="en-GB" sz="1100">
                <a:solidFill>
                  <a:schemeClr val="dk1"/>
                </a:solidFill>
              </a:rPr>
              <a:t>R²:</a:t>
            </a:r>
            <a:r>
              <a:rPr lang="en-GB" sz="1100">
                <a:solidFill>
                  <a:schemeClr val="dk1"/>
                </a:solidFill>
              </a:rPr>
              <a:t> 0.9987                </a:t>
            </a:r>
            <a:endParaRPr sz="1100"/>
          </a:p>
        </p:txBody>
      </p:sp>
      <p:pic>
        <p:nvPicPr>
          <p:cNvPr id="322" name="Google Shape;322;p48" title="Screenshot 2025-12-01 1458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125" y="1070700"/>
            <a:ext cx="5454330" cy="398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534700" y="1378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99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Divorce Prediction </a:t>
            </a: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- XGBoost Model(1)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307650" y="967643"/>
            <a:ext cx="4063200" cy="388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Model Performance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Overall accuracy is 82.4 % but the dataset is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highly imbalanced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(Non-Divorced: 2596, Divorced: 404).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model performance well for the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Non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-Divorced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(precision = 0.86, recall = 0.94, F1 = 0.90).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Performance for the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Divorced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class is very poor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(precision = 0.12, recall = 0.05, F1 = 0.07).</a:t>
            </a:r>
            <a:endParaRPr b="1" sz="1800"/>
          </a:p>
        </p:txBody>
      </p:sp>
      <p:pic>
        <p:nvPicPr>
          <p:cNvPr id="329" name="Google Shape;329;p49" title="matrix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275" y="1132050"/>
            <a:ext cx="4599476" cy="34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rgbClr val="99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Divorce Prediction </a:t>
            </a: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- XGBoost Model(2)</a:t>
            </a:r>
            <a:endParaRPr/>
          </a:p>
        </p:txBody>
      </p:sp>
      <p:sp>
        <p:nvSpPr>
          <p:cNvPr id="335" name="Google Shape;335;p50"/>
          <p:cNvSpPr txBox="1"/>
          <p:nvPr/>
        </p:nvSpPr>
        <p:spPr>
          <a:xfrm>
            <a:off x="186649" y="1711560"/>
            <a:ext cx="3808500" cy="26427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9D41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struggles to correctly identify divorced couples.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Techniques such as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resampling, class weights, or SMOTE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would be needed to improve minority class performance.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4147550" y="4126550"/>
            <a:ext cx="47091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shows a relatively high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(Accuracy=0.824). this metric is misleading due to  the class imbalance.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37" name="Google Shape;337;p50" title="x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549" y="1655307"/>
            <a:ext cx="4844051" cy="237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534700" y="1378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99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Divorce Prediction</a:t>
            </a:r>
            <a:r>
              <a:rPr b="1" lang="en-GB" sz="2700">
                <a:solidFill>
                  <a:srgbClr val="99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- Random Forest(1)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307650" y="967643"/>
            <a:ext cx="4063200" cy="388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Random Forest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classification model used to predict whether a couple is Divorced or Non-Divorced.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Categorical variables were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one-hot encoded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, while numerical features - used as they are.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model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using a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confusion matrix, accuracy, precision, recall and F1-scores</a:t>
            </a: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endParaRPr b="1" sz="1800"/>
          </a:p>
        </p:txBody>
      </p:sp>
      <p:pic>
        <p:nvPicPr>
          <p:cNvPr id="344" name="Google Shape;344;p51" title="Screenshot 2025-12-01 1459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050" y="889650"/>
            <a:ext cx="4798825" cy="37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rgbClr val="99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Divorce Prediction </a:t>
            </a: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- Random Forest(2)</a:t>
            </a:r>
            <a:endParaRPr/>
          </a:p>
        </p:txBody>
      </p:sp>
      <p:pic>
        <p:nvPicPr>
          <p:cNvPr id="350" name="Google Shape;350;p52" title="a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873" y="1709773"/>
            <a:ext cx="4775474" cy="2358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52"/>
          <p:cNvSpPr txBox="1"/>
          <p:nvPr/>
        </p:nvSpPr>
        <p:spPr>
          <a:xfrm>
            <a:off x="186649" y="1711560"/>
            <a:ext cx="3808500" cy="26706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9D41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Confusion matrix shows that model distinguishes Divorced or Non-Divorced couples.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model is highly effective in predicting divorce outcomes in this dataset.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2"/>
          <p:cNvSpPr txBox="1"/>
          <p:nvPr/>
        </p:nvSpPr>
        <p:spPr>
          <a:xfrm>
            <a:off x="4310075" y="4126550"/>
            <a:ext cx="4546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Perfect classification performance (Accuracy=1.0). Precision, recall and F1-scores are 1.00 for both classes.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Random Forest - Classification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700" y="1306643"/>
            <a:ext cx="4471225" cy="36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307650" y="1234984"/>
            <a:ext cx="3720600" cy="388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Random Forest classification to predict three binary risk factors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"Infidelity_occurred"</a:t>
            </a:r>
            <a:r>
              <a:rPr lang="en-GB" sz="18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br>
              <a:rPr lang="en-GB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"domestic_violence_history"</a:t>
            </a:r>
            <a:r>
              <a:rPr lang="en-GB" sz="18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8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"Mental_health_issues"</a:t>
            </a:r>
            <a:b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Input features: 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communication_score</a:t>
            </a:r>
            <a:r>
              <a:rPr lang="en-GB" sz="18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trust_score</a:t>
            </a:r>
            <a:r>
              <a:rPr lang="en-GB" sz="18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social_support</a:t>
            </a:r>
            <a:b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BA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Numerical features were processed with a pipeline: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median imputation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for missing values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standardization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i="1" lang="en-GB" sz="1800">
                <a:latin typeface="Calibri"/>
                <a:ea typeface="Calibri"/>
                <a:cs typeface="Calibri"/>
                <a:sym typeface="Calibri"/>
              </a:rPr>
              <a:t>StandardScaler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3037112" y="276831"/>
            <a:ext cx="6106888" cy="472122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145909" y="153612"/>
            <a:ext cx="2891204" cy="388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1. Situation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277587" y="2019633"/>
            <a:ext cx="2234354" cy="1368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None/>
            </a:pPr>
            <a:r>
              <a:rPr b="1" lang="en-GB" sz="18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(1)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Divorce has become </a:t>
            </a:r>
            <a:r>
              <a:rPr lang="en-GB" sz="1800" u="sng">
                <a:latin typeface="Calibri"/>
                <a:ea typeface="Calibri"/>
                <a:cs typeface="Calibri"/>
                <a:sym typeface="Calibri"/>
              </a:rPr>
              <a:t>increasingly common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worldwide in recent decades.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</a:pPr>
            <a:r>
              <a:t/>
            </a:r>
            <a:endParaRPr sz="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aph of the country's growth&#10;&#10;AI-generated content may be incorrect."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23" y="542570"/>
            <a:ext cx="5525131" cy="3900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4919167" y="4581445"/>
            <a:ext cx="291968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1. Evolution of divorce rate in the world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type="title"/>
          </p:nvPr>
        </p:nvSpPr>
        <p:spPr>
          <a:xfrm>
            <a:off x="628650" y="278021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Classification - infidelity occured</a:t>
            </a:r>
            <a:endParaRPr b="1" sz="24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186649" y="1711560"/>
            <a:ext cx="3808500" cy="28533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9D41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Confusion matrix shows the model distinguishes between infidelity between divorce and non-divorce couples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using 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matrix, accuracy, precision, recall and F1-scores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4310075" y="4126550"/>
            <a:ext cx="4546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Perfect classification performance (Accuracy=0.70). Precision, recall and F1-scores are in the range of 0.78-0.82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999" y="1711544"/>
            <a:ext cx="4844051" cy="237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628650" y="1562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Random Forest - Classification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07650" y="1234984"/>
            <a:ext cx="3720600" cy="388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For each target- separate model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pipeline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with: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preprocessing </a:t>
            </a:r>
            <a:r>
              <a:rPr i="1" lang="en-GB" sz="1800">
                <a:latin typeface="Calibri"/>
                <a:ea typeface="Calibri"/>
                <a:cs typeface="Calibri"/>
                <a:sym typeface="Calibri"/>
              </a:rPr>
              <a:t>(ColumnTransformer)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SMOTE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to handle class imbalance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RandomForestClassifier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GB" sz="18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class_weight='balanced'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models were evaluated using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confusion matrices and accuracy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on the test set.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endParaRPr b="1" sz="1800"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625" y="1150419"/>
            <a:ext cx="42481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Classification - domestic violence history </a:t>
            </a:r>
            <a:endParaRPr b="1" sz="24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0" name="Google Shape;380;p56"/>
          <p:cNvSpPr txBox="1"/>
          <p:nvPr/>
        </p:nvSpPr>
        <p:spPr>
          <a:xfrm>
            <a:off x="186649" y="1711560"/>
            <a:ext cx="3808500" cy="25761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9D41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Confusion matrix shows the model predicted domestic violence history between couples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using 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matrix, accuracy, precision, recall and F1-scores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 txBox="1"/>
          <p:nvPr/>
        </p:nvSpPr>
        <p:spPr>
          <a:xfrm>
            <a:off x="4310075" y="4126550"/>
            <a:ext cx="4546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Perfect classification performance (Accuracy=0.81). Precision, recall and F1-scores are in the range of 0.85-0.95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549" y="1420444"/>
            <a:ext cx="4844051" cy="241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Random Forest - </a:t>
            </a: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625" y="1061969"/>
            <a:ext cx="3896608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131650" y="967650"/>
            <a:ext cx="3896700" cy="388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Accuracy results for each target: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n-GB" sz="1800">
                <a:latin typeface="Calibri"/>
                <a:ea typeface="Calibri"/>
                <a:cs typeface="Calibri"/>
                <a:sym typeface="Calibri"/>
              </a:rPr>
              <a:t>infidelity_occurred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70.0%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 sz="1800">
                <a:latin typeface="Calibri"/>
                <a:ea typeface="Calibri"/>
                <a:cs typeface="Calibri"/>
                <a:sym typeface="Calibri"/>
              </a:rPr>
              <a:t>domestic_violence_history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81.0%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 sz="1800">
                <a:latin typeface="Calibri"/>
                <a:ea typeface="Calibri"/>
                <a:cs typeface="Calibri"/>
                <a:sym typeface="Calibri"/>
              </a:rPr>
              <a:t>mental_health_issues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80.0%</a:t>
            </a: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This model performs best for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domestic_violence_history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infidelity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mental health issues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Classification - Mental Health Issues</a:t>
            </a:r>
            <a:endParaRPr b="1" sz="24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9900F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8"/>
          <p:cNvSpPr txBox="1"/>
          <p:nvPr/>
        </p:nvSpPr>
        <p:spPr>
          <a:xfrm>
            <a:off x="186649" y="1711560"/>
            <a:ext cx="3808500" cy="25761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9D41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Confusion matrix shows the model predicted Mental Health Issues between the couples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using a </a:t>
            </a: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matrix, accuracy, precision, recall and F1-scores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 txBox="1"/>
          <p:nvPr/>
        </p:nvSpPr>
        <p:spPr>
          <a:xfrm>
            <a:off x="4310075" y="4126550"/>
            <a:ext cx="4546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Perfect classification performance (Accuracy=0.80). Precision, recall and F1-scores are in the range of 0.85-0.98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97" name="Google Shape;3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549" y="1420444"/>
            <a:ext cx="4844050" cy="220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XGBoost - Classification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9"/>
          <p:cNvSpPr txBox="1"/>
          <p:nvPr>
            <p:ph idx="1" type="body"/>
          </p:nvPr>
        </p:nvSpPr>
        <p:spPr>
          <a:xfrm>
            <a:off x="307650" y="1234984"/>
            <a:ext cx="3720600" cy="388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classifiers to predict three binary risk factors: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"Infidelity_occurred"</a:t>
            </a:r>
            <a:r>
              <a:rPr lang="en-GB" sz="18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br>
              <a:rPr lang="en-GB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"domestic_violence_history"</a:t>
            </a:r>
            <a:r>
              <a:rPr lang="en-GB" sz="18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8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"Mental_health_issues"</a:t>
            </a:r>
            <a:b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Input features: 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communication_score</a:t>
            </a:r>
            <a:r>
              <a:rPr b="1" lang="en-GB" sz="18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GB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trust_score</a:t>
            </a:r>
            <a:r>
              <a:rPr b="1" lang="en-GB" sz="18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GB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social_support</a:t>
            </a:r>
            <a:endParaRPr b="1" sz="1800">
              <a:solidFill>
                <a:srgbClr val="BA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A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Numerical features were processed using preprocessing pipeline with: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2575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median imputation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for missing values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2575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standardization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i="1" lang="en-GB" sz="1800">
                <a:latin typeface="Calibri"/>
                <a:ea typeface="Calibri"/>
                <a:cs typeface="Calibri"/>
                <a:sym typeface="Calibri"/>
              </a:rPr>
              <a:t>StandardScaler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endParaRPr b="1" sz="1800"/>
          </a:p>
        </p:txBody>
      </p:sp>
      <p:pic>
        <p:nvPicPr>
          <p:cNvPr id="404" name="Google Shape;404;p59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650" y="1056876"/>
            <a:ext cx="4696975" cy="39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XGBoost - Classification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0"/>
          <p:cNvSpPr txBox="1"/>
          <p:nvPr>
            <p:ph idx="1" type="body"/>
          </p:nvPr>
        </p:nvSpPr>
        <p:spPr>
          <a:xfrm>
            <a:off x="307650" y="998749"/>
            <a:ext cx="3720600" cy="412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02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For each target - 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separate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 XGBoost model combined with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 SMOTE to handle class imbalance.</a:t>
            </a:r>
            <a:br>
              <a:rPr lang="en-GB" sz="1900">
                <a:latin typeface="Calibri"/>
                <a:ea typeface="Calibri"/>
                <a:cs typeface="Calibri"/>
                <a:sym typeface="Calibri"/>
              </a:rPr>
            </a:b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02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XGBoost using hyperparameters such as depth, learning rate, sampling ratios, number of estimators and tree count.</a:t>
            </a:r>
            <a:br>
              <a:rPr lang="en-GB" sz="1900">
                <a:latin typeface="Calibri"/>
                <a:ea typeface="Calibri"/>
                <a:cs typeface="Calibri"/>
                <a:sym typeface="Calibri"/>
              </a:rPr>
            </a:b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02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Each XGBoost model was evaluated on the test using: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confusion matrices and accuracy scores for each target</a:t>
            </a:r>
            <a:br>
              <a:rPr lang="en-GB" sz="1900">
                <a:latin typeface="Calibri"/>
                <a:ea typeface="Calibri"/>
                <a:cs typeface="Calibri"/>
                <a:sym typeface="Calibri"/>
              </a:rPr>
            </a:b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900">
                <a:latin typeface="Calibri"/>
                <a:ea typeface="Calibri"/>
                <a:cs typeface="Calibri"/>
                <a:sym typeface="Calibri"/>
              </a:rPr>
            </a:br>
            <a:endParaRPr b="1" sz="1900"/>
          </a:p>
        </p:txBody>
      </p:sp>
      <p:pic>
        <p:nvPicPr>
          <p:cNvPr id="411" name="Google Shape;411;p60" title="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037" y="949944"/>
            <a:ext cx="4731770" cy="40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628650" y="273848"/>
            <a:ext cx="7885500" cy="62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XGBoost - Classification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1"/>
          <p:cNvSpPr txBox="1"/>
          <p:nvPr>
            <p:ph idx="1" type="body"/>
          </p:nvPr>
        </p:nvSpPr>
        <p:spPr>
          <a:xfrm>
            <a:off x="55600" y="902650"/>
            <a:ext cx="4405800" cy="413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Accuracy per target: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Infidelity_</a:t>
            </a: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occurred </a:t>
            </a: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0.5730%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Domestic_violence_history : 0.7320%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Mental_health_issues : 0.5710%</a:t>
            </a:r>
            <a:b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i="1" lang="en-GB" sz="1800">
                <a:latin typeface="Calibri"/>
                <a:ea typeface="Calibri"/>
                <a:cs typeface="Calibri"/>
                <a:sym typeface="Calibri"/>
              </a:rPr>
              <a:t>SMOTE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helps to address class imbalance, the models to better recognize minority class cases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XGBoost  proves to be an effective method for modeling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relationship related risk outcomes.</a:t>
            </a: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endParaRPr b="1" sz="1800"/>
          </a:p>
        </p:txBody>
      </p:sp>
      <p:pic>
        <p:nvPicPr>
          <p:cNvPr id="418" name="Google Shape;418;p61" title="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714" y="837476"/>
            <a:ext cx="4472399" cy="41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>
            <p:ph type="title"/>
          </p:nvPr>
        </p:nvSpPr>
        <p:spPr>
          <a:xfrm>
            <a:off x="628650" y="273848"/>
            <a:ext cx="7885500" cy="62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Logistic Regression - Classification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2"/>
          <p:cNvSpPr txBox="1"/>
          <p:nvPr>
            <p:ph idx="1" type="body"/>
          </p:nvPr>
        </p:nvSpPr>
        <p:spPr>
          <a:xfrm>
            <a:off x="365700" y="1095125"/>
            <a:ext cx="3999300" cy="389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 lnSpcReduction="10000"/>
          </a:bodyPr>
          <a:lstStyle/>
          <a:p>
            <a:pPr indent="-2870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1333"/>
              <a:buFont typeface="Calibri"/>
              <a:buChar char="•"/>
            </a:pPr>
            <a:r>
              <a:rPr lang="en-GB" sz="3750">
                <a:latin typeface="Calibri"/>
                <a:ea typeface="Calibri"/>
                <a:cs typeface="Calibri"/>
                <a:sym typeface="Calibri"/>
              </a:rPr>
              <a:t>Logistic Regression used to predict three binary risk factors:</a:t>
            </a:r>
            <a:br>
              <a:rPr lang="en-GB" sz="2850">
                <a:latin typeface="Calibri"/>
                <a:ea typeface="Calibri"/>
                <a:cs typeface="Calibri"/>
                <a:sym typeface="Calibri"/>
              </a:rPr>
            </a:br>
            <a:br>
              <a:rPr lang="en-GB" sz="35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35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"Infidelity_occurred"</a:t>
            </a:r>
            <a:r>
              <a:rPr lang="en-GB" sz="35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br>
              <a:rPr lang="en-GB" sz="35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35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"domestic_violence_history"</a:t>
            </a:r>
            <a:r>
              <a:rPr lang="en-GB" sz="35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35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5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"Mental_health_issues"</a:t>
            </a:r>
            <a:br>
              <a:rPr lang="en-GB" sz="23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sz="2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02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ct val="61333"/>
              <a:buFont typeface="Calibri"/>
              <a:buChar char="•"/>
            </a:pPr>
            <a:r>
              <a:rPr lang="en-GB" sz="3750">
                <a:latin typeface="Calibri"/>
                <a:ea typeface="Calibri"/>
                <a:cs typeface="Calibri"/>
                <a:sym typeface="Calibri"/>
              </a:rPr>
              <a:t>Input features: </a:t>
            </a:r>
            <a:br>
              <a:rPr lang="en-GB" sz="23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35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communication_score</a:t>
            </a:r>
            <a:r>
              <a:rPr lang="en-GB" sz="35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35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35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trust_score</a:t>
            </a:r>
            <a:r>
              <a:rPr lang="en-GB" sz="3500">
                <a:solidFill>
                  <a:srgbClr val="0055AA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35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5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  <a:t>social_support</a:t>
            </a:r>
            <a:endParaRPr sz="3500">
              <a:solidFill>
                <a:srgbClr val="BA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BA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02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ct val="61333"/>
              <a:buFont typeface="Calibri"/>
              <a:buChar char="•"/>
            </a:pPr>
            <a:r>
              <a:rPr lang="en-GB" sz="3750">
                <a:latin typeface="Calibri"/>
                <a:ea typeface="Calibri"/>
                <a:cs typeface="Calibri"/>
                <a:sym typeface="Calibri"/>
              </a:rPr>
              <a:t>Numerical features were processed with:</a:t>
            </a:r>
            <a:br>
              <a:rPr lang="en-GB" sz="2300">
                <a:latin typeface="Calibri"/>
                <a:ea typeface="Calibri"/>
                <a:cs typeface="Calibri"/>
                <a:sym typeface="Calibri"/>
              </a:rPr>
            </a:b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GB" sz="3500">
                <a:latin typeface="Calibri"/>
                <a:ea typeface="Calibri"/>
                <a:cs typeface="Calibri"/>
                <a:sym typeface="Calibri"/>
              </a:rPr>
              <a:t>median imputation</a:t>
            </a:r>
            <a:r>
              <a:rPr lang="en-GB" sz="3500">
                <a:latin typeface="Calibri"/>
                <a:ea typeface="Calibri"/>
                <a:cs typeface="Calibri"/>
                <a:sym typeface="Calibri"/>
              </a:rPr>
              <a:t> for missing values</a:t>
            </a:r>
            <a:br>
              <a:rPr lang="en-GB" sz="3500">
                <a:latin typeface="Calibri"/>
                <a:ea typeface="Calibri"/>
                <a:cs typeface="Calibri"/>
                <a:sym typeface="Calibri"/>
              </a:rPr>
            </a:b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GB" sz="3500">
                <a:latin typeface="Calibri"/>
                <a:ea typeface="Calibri"/>
                <a:cs typeface="Calibri"/>
                <a:sym typeface="Calibri"/>
              </a:rPr>
              <a:t>standardization</a:t>
            </a:r>
            <a:r>
              <a:rPr lang="en-GB" sz="3500"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i="1" lang="en-GB" sz="3500">
                <a:latin typeface="Calibri"/>
                <a:ea typeface="Calibri"/>
                <a:cs typeface="Calibri"/>
                <a:sym typeface="Calibri"/>
              </a:rPr>
              <a:t>StandardScaler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>
                <a:solidFill>
                  <a:srgbClr val="BA212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endParaRPr b="1" sz="1800"/>
          </a:p>
        </p:txBody>
      </p:sp>
      <p:pic>
        <p:nvPicPr>
          <p:cNvPr id="425" name="Google Shape;425;p62" title="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800" y="1055048"/>
            <a:ext cx="4377800" cy="393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- Classification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3"/>
          <p:cNvSpPr txBox="1"/>
          <p:nvPr>
            <p:ph idx="1" type="body"/>
          </p:nvPr>
        </p:nvSpPr>
        <p:spPr>
          <a:xfrm>
            <a:off x="307650" y="998749"/>
            <a:ext cx="3720600" cy="412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02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5555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To address class imbalance,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SMOTE oversampling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was applied within each pipeline.</a:t>
            </a:r>
            <a:br>
              <a:rPr lang="en-GB" sz="1900">
                <a:latin typeface="Calibri"/>
                <a:ea typeface="Calibri"/>
                <a:cs typeface="Calibri"/>
                <a:sym typeface="Calibri"/>
              </a:rPr>
            </a:b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02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A separate Logistic Regression model was trained for each target variable.</a:t>
            </a:r>
            <a:br>
              <a:rPr lang="en-GB" sz="1900">
                <a:latin typeface="Calibri"/>
                <a:ea typeface="Calibri"/>
                <a:cs typeface="Calibri"/>
                <a:sym typeface="Calibri"/>
              </a:rPr>
            </a:b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02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Each Logistic Regression model was evaluated on the test using: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confusion matrices and accuracy scores for each target</a:t>
            </a:r>
            <a:br>
              <a:rPr lang="en-GB" sz="1900">
                <a:latin typeface="Calibri"/>
                <a:ea typeface="Calibri"/>
                <a:cs typeface="Calibri"/>
                <a:sym typeface="Calibri"/>
              </a:rPr>
            </a:b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900">
                <a:latin typeface="Calibri"/>
                <a:ea typeface="Calibri"/>
                <a:cs typeface="Calibri"/>
                <a:sym typeface="Calibri"/>
              </a:rPr>
            </a:br>
            <a:endParaRPr b="1" sz="1900"/>
          </a:p>
        </p:txBody>
      </p:sp>
      <p:pic>
        <p:nvPicPr>
          <p:cNvPr id="432" name="Google Shape;432;p63" title="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544" y="1242589"/>
            <a:ext cx="4334700" cy="374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5404756" y="215538"/>
            <a:ext cx="3649436" cy="472385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/>
          <p:nvPr>
            <p:ph type="title"/>
          </p:nvPr>
        </p:nvSpPr>
        <p:spPr>
          <a:xfrm>
            <a:off x="575700" y="231526"/>
            <a:ext cx="2891204" cy="388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1. Situation</a:t>
            </a:r>
            <a:endParaRPr/>
          </a:p>
        </p:txBody>
      </p:sp>
      <p:grpSp>
        <p:nvGrpSpPr>
          <p:cNvPr id="161" name="Google Shape;161;p28"/>
          <p:cNvGrpSpPr/>
          <p:nvPr/>
        </p:nvGrpSpPr>
        <p:grpSpPr>
          <a:xfrm>
            <a:off x="5736628" y="370051"/>
            <a:ext cx="3131891" cy="4183152"/>
            <a:chOff x="7614072" y="642257"/>
            <a:chExt cx="4175854" cy="5577536"/>
          </a:xfrm>
        </p:grpSpPr>
        <p:pic>
          <p:nvPicPr>
            <p:cNvPr id="162" name="Google Shape;162;p28"/>
            <p:cNvPicPr preferRelativeResize="0"/>
            <p:nvPr/>
          </p:nvPicPr>
          <p:blipFill rotWithShape="1">
            <a:blip r:embed="rId3">
              <a:alphaModFix/>
            </a:blip>
            <a:srcRect b="0" l="0" r="0" t="6703"/>
            <a:stretch/>
          </p:blipFill>
          <p:spPr>
            <a:xfrm>
              <a:off x="7614072" y="1012370"/>
              <a:ext cx="4175854" cy="5207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8"/>
            <p:cNvSpPr/>
            <p:nvPr/>
          </p:nvSpPr>
          <p:spPr>
            <a:xfrm>
              <a:off x="7614072" y="642257"/>
              <a:ext cx="4175854" cy="3701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Total divorce rate (TDR)</a:t>
              </a:r>
              <a:endParaRPr sz="1100"/>
            </a:p>
          </p:txBody>
        </p:sp>
      </p:grpSp>
      <p:grpSp>
        <p:nvGrpSpPr>
          <p:cNvPr id="164" name="Google Shape;164;p28"/>
          <p:cNvGrpSpPr/>
          <p:nvPr/>
        </p:nvGrpSpPr>
        <p:grpSpPr>
          <a:xfrm>
            <a:off x="649441" y="759278"/>
            <a:ext cx="3976008" cy="2893006"/>
            <a:chOff x="1099457" y="2939143"/>
            <a:chExt cx="5301344" cy="4011623"/>
          </a:xfrm>
        </p:grpSpPr>
        <p:sp>
          <p:nvSpPr>
            <p:cNvPr id="165" name="Google Shape;165;p28"/>
            <p:cNvSpPr/>
            <p:nvPr/>
          </p:nvSpPr>
          <p:spPr>
            <a:xfrm>
              <a:off x="1099457" y="2939143"/>
              <a:ext cx="5301344" cy="4011623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graph with orange line&#10;&#10;AI-generated content may be incorrect." id="166" name="Google Shape;166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14257" y="3163663"/>
              <a:ext cx="4681743" cy="3215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8"/>
            <p:cNvSpPr txBox="1"/>
            <p:nvPr/>
          </p:nvSpPr>
          <p:spPr>
            <a:xfrm>
              <a:off x="2688772" y="3141890"/>
              <a:ext cx="23077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</a:t>
              </a:r>
              <a:r>
                <a:rPr lang="en-GB" sz="1100">
                  <a:solidFill>
                    <a:srgbClr val="313131"/>
                  </a:solidFill>
                  <a:latin typeface="Calibri"/>
                  <a:ea typeface="Calibri"/>
                  <a:cs typeface="Calibri"/>
                  <a:sym typeface="Calibri"/>
                </a:rPr>
                <a:t>Switzerland</a:t>
              </a:r>
              <a:endParaRPr sz="1100"/>
            </a:p>
          </p:txBody>
        </p:sp>
      </p:grpSp>
      <p:sp>
        <p:nvSpPr>
          <p:cNvPr id="168" name="Google Shape;168;p28"/>
          <p:cNvSpPr txBox="1"/>
          <p:nvPr/>
        </p:nvSpPr>
        <p:spPr>
          <a:xfrm>
            <a:off x="575700" y="3717806"/>
            <a:ext cx="4049749" cy="947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sz="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D41F9"/>
              </a:buClr>
              <a:buSzPts val="1800"/>
              <a:buFont typeface="Arial"/>
              <a:buNone/>
            </a:pPr>
            <a:r>
              <a:rPr b="1" lang="en-GB" sz="18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(2)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TDR vary considerably </a:t>
            </a:r>
            <a:r>
              <a:rPr lang="en-GB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time and from country to country and region to region </a:t>
            </a:r>
            <a:endParaRPr sz="1800" u="sng">
              <a:solidFill>
                <a:srgbClr val="9D41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914970" y="3319334"/>
            <a:ext cx="3444949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2. Evolution of the total divorce rate in switzerland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6398209" y="4619340"/>
            <a:ext cx="2170091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3. Total divorce rate in 2025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628650" y="273848"/>
            <a:ext cx="7885500" cy="62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700">
                <a:solidFill>
                  <a:srgbClr val="9900F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Logistic Regression - Classification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55600" y="902650"/>
            <a:ext cx="4405800" cy="413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Accuracy per target: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Infidelity_occurred : </a:t>
            </a: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0.4800</a:t>
            </a: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%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Domestic_violence_history</a:t>
            </a: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0.5120</a:t>
            </a: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%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Mental_health_issues : </a:t>
            </a: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0.5140</a:t>
            </a:r>
            <a: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%</a:t>
            </a:r>
            <a:br>
              <a:rPr lang="en-GB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i="1" lang="en-GB" sz="1800">
                <a:latin typeface="Calibri"/>
                <a:ea typeface="Calibri"/>
                <a:cs typeface="Calibri"/>
                <a:sym typeface="Calibri"/>
              </a:rPr>
              <a:t>SMOTE 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improves the models ability to recognize minority classes compared to using no resampling.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Logistic Regression provides baseline predictive performance across the three risk factors.</a:t>
            </a:r>
            <a:br>
              <a:rPr b="1" lang="en-GB" sz="1800">
                <a:latin typeface="Calibri"/>
                <a:ea typeface="Calibri"/>
                <a:cs typeface="Calibri"/>
                <a:sym typeface="Calibri"/>
              </a:rPr>
            </a:br>
            <a:endParaRPr b="1" sz="1800"/>
          </a:p>
        </p:txBody>
      </p:sp>
      <p:pic>
        <p:nvPicPr>
          <p:cNvPr id="439" name="Google Shape;439;p64" title="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93" y="1022970"/>
            <a:ext cx="4607875" cy="3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>
            <p:ph type="title"/>
          </p:nvPr>
        </p:nvSpPr>
        <p:spPr>
          <a:xfrm>
            <a:off x="628650" y="198999"/>
            <a:ext cx="7886700" cy="44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b="1" sz="27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65"/>
          <p:cNvSpPr txBox="1"/>
          <p:nvPr>
            <p:ph idx="1" type="body"/>
          </p:nvPr>
        </p:nvSpPr>
        <p:spPr>
          <a:xfrm>
            <a:off x="322950" y="720850"/>
            <a:ext cx="7453200" cy="4330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Model Comparison Summary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(Logistic Regression - Random Forest - XGBoost)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Logistic Regression:</a:t>
            </a:r>
            <a:endParaRPr b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Simple and interpretable baseline model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Performs reasonably after SMOTE, but struggles with complex patterns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Lowest overall performance among the three models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Random Forest:</a:t>
            </a:r>
            <a:endParaRPr b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Handles nonlinear relationships well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Better performance than Logistic Regression 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idx="1" type="body"/>
          </p:nvPr>
        </p:nvSpPr>
        <p:spPr>
          <a:xfrm>
            <a:off x="778350" y="1276800"/>
            <a:ext cx="8045700" cy="368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Beneficial for imbalanced data when combined with SMOTE</a:t>
            </a:r>
            <a:br>
              <a:rPr lang="en-GB" sz="14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Stable but less optimized than boosting-based models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XGBoost:</a:t>
            </a:r>
            <a:endParaRPr b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Best overall performance across the three risk factors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Learns complex patterns effectively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Strong results when combined with oversampling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Most powerful model in this comparison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6"/>
          <p:cNvSpPr txBox="1"/>
          <p:nvPr>
            <p:ph type="title"/>
          </p:nvPr>
        </p:nvSpPr>
        <p:spPr>
          <a:xfrm>
            <a:off x="628650" y="551899"/>
            <a:ext cx="7886700" cy="44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b="1" sz="27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575700" y="231525"/>
            <a:ext cx="42798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. Objectives-Questions</a:t>
            </a:r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640200" y="1020275"/>
            <a:ext cx="78636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predictive models of divorce using multidimensional determinants, and to identify the key factors that most strongly contribute to marital dissolution. 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1134371" y="2038050"/>
            <a:ext cx="74145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supervised machine-learning model offers the most reliable and robust prediction of divorce?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factors contribute most to predicting divorce 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/>
        </p:nvSpPr>
        <p:spPr>
          <a:xfrm>
            <a:off x="439822" y="367393"/>
            <a:ext cx="3470870" cy="4245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3. Data and analyses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391886" y="1094568"/>
            <a:ext cx="8360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source: </a:t>
            </a:r>
            <a:r>
              <a:rPr lang="en-GB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https://www.kaggle.com/datasets/vanpatangan/divorce-prediction/data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100"/>
          </a:p>
        </p:txBody>
      </p:sp>
      <p:sp>
        <p:nvSpPr>
          <p:cNvPr id="184" name="Google Shape;184;p30"/>
          <p:cNvSpPr txBox="1"/>
          <p:nvPr/>
        </p:nvSpPr>
        <p:spPr>
          <a:xfrm>
            <a:off x="439822" y="682464"/>
            <a:ext cx="505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provenance and collection methodology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5" name="Google Shape;185;p30"/>
          <p:cNvGraphicFramePr/>
          <p:nvPr/>
        </p:nvGraphicFramePr>
        <p:xfrm>
          <a:off x="282585" y="277431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{0B8EE91E-34F3-4CB6-91E1-33F71C1AE59D}</a:tableStyleId>
              </a:tblPr>
              <a:tblGrid>
                <a:gridCol w="2009550"/>
                <a:gridCol w="1497600"/>
                <a:gridCol w="2029825"/>
                <a:gridCol w="2011525"/>
                <a:gridCol w="1191050"/>
              </a:tblGrid>
              <a:tr h="127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Demographic and family structure</a:t>
                      </a:r>
                      <a:endParaRPr b="1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Socioeconomic conditions</a:t>
                      </a:r>
                      <a:endParaRPr b="1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Interpersonal relationship dynamics</a:t>
                      </a:r>
                      <a:endParaRPr b="1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Psychological and behaviroal factors</a:t>
                      </a:r>
                      <a:endParaRPr b="1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System support</a:t>
                      </a:r>
                      <a:endParaRPr b="1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/>
                </a:tc>
              </a:tr>
              <a:tr h="1616725">
                <a:tc>
                  <a:txBody>
                    <a:bodyPr/>
                    <a:lstStyle/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age_at_marriage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marriage_duration_years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num_children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marriage_type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pre_marital_cohabitation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religious_compatibility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cultural_background_match </a:t>
                      </a:r>
                      <a:endParaRPr b="0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GB" sz="1100" u="none" cap="none" strike="noStrike"/>
                        <a:t> </a:t>
                      </a:r>
                      <a:endParaRPr b="0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education_level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employment_status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combined_income</a:t>
                      </a:r>
                      <a:endParaRPr b="0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GB" sz="1100" u="none" cap="none" strike="noStrike"/>
                        <a:t> </a:t>
                      </a:r>
                      <a:endParaRPr b="0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communication_score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conflict_frequency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conflict_resolution_style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trust_score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shared_hobbies_count</a:t>
                      </a:r>
                      <a:endParaRPr b="0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GB" sz="1100" u="none" cap="none" strike="noStrike"/>
                        <a:t> </a:t>
                      </a:r>
                      <a:endParaRPr b="0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financial_stress_level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mental_health_issues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infidelity_occurred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domestic_violence_history</a:t>
                      </a:r>
                      <a:endParaRPr b="0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GB" sz="1100" u="none" cap="none" strike="noStrike"/>
                        <a:t> </a:t>
                      </a:r>
                      <a:endParaRPr b="0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counseling_attended</a:t>
                      </a:r>
                      <a:endParaRPr b="0" sz="1100" u="none" cap="none" strike="noStrike"/>
                    </a:p>
                    <a:p>
                      <a:pPr indent="-260350" lvl="0" marL="2540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Char char="∙"/>
                      </a:pPr>
                      <a:r>
                        <a:rPr b="0" lang="en-GB" sz="1100" u="none" cap="none" strike="noStrike"/>
                        <a:t>social_support</a:t>
                      </a:r>
                      <a:endParaRPr b="0"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GB" sz="1100" u="none" cap="none" strike="noStrike"/>
                        <a:t> </a:t>
                      </a:r>
                      <a:endParaRPr b="0" i="0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30975" marL="30975">
                    <a:solidFill>
                      <a:schemeClr val="l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6" name="Google Shape;186;p30"/>
          <p:cNvSpPr/>
          <p:nvPr/>
        </p:nvSpPr>
        <p:spPr>
          <a:xfrm>
            <a:off x="439826" y="1506679"/>
            <a:ext cx="5152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3C40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3C40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Calibri"/>
              <a:buNone/>
            </a:pPr>
            <a:r>
              <a:rPr lang="en-GB" sz="180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5000 couples, 05 categories of variables and 22 variables</a:t>
            </a:r>
            <a:endParaRPr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82585" y="2429405"/>
            <a:ext cx="3539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1. Features and variables of divorce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/>
        </p:nvSpPr>
        <p:spPr>
          <a:xfrm>
            <a:off x="439822" y="367393"/>
            <a:ext cx="3470870" cy="4245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3. Data and analyses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439822" y="929062"/>
            <a:ext cx="505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439822" y="2225501"/>
            <a:ext cx="5054742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100"/>
          </a:p>
        </p:txBody>
      </p:sp>
      <p:sp>
        <p:nvSpPr>
          <p:cNvPr id="195" name="Google Shape;195;p31"/>
          <p:cNvSpPr txBox="1"/>
          <p:nvPr/>
        </p:nvSpPr>
        <p:spPr>
          <a:xfrm>
            <a:off x="717651" y="1354075"/>
            <a:ext cx="486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variables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Exploring the dataset (Summary statistics)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6" name="Google Shape;196;p31"/>
          <p:cNvSpPr txBox="1"/>
          <p:nvPr/>
        </p:nvSpPr>
        <p:spPr>
          <a:xfrm>
            <a:off x="827820" y="2577545"/>
            <a:ext cx="4596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Preparing the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 (Defining, Fitting, Prediction, Evaluation, </a:t>
            </a:r>
            <a:r>
              <a:rPr lang="en-GB" sz="18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Validation, Optimization)</a:t>
            </a:r>
            <a:endParaRPr sz="18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6278972" y="1666700"/>
            <a:ext cx="2628300" cy="1947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762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Font typeface="Calibri"/>
              <a:buChar char="•"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Font typeface="Calibri"/>
              <a:buChar char="•"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Font typeface="Calibri"/>
              <a:buChar char="•"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/>
        </p:nvSpPr>
        <p:spPr>
          <a:xfrm>
            <a:off x="439822" y="456143"/>
            <a:ext cx="34710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. Selecting variables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439823" y="1007824"/>
            <a:ext cx="185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variable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5159548" y="1050174"/>
            <a:ext cx="185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5219775" y="1481200"/>
            <a:ext cx="36438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Trust score (num)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support (num)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 score (num)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stress level (num)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Infidelity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occurred (bin)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 health issue (bin)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Domestic violence history (bin)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6" name="Google Shape;206;p32"/>
          <p:cNvSpPr txBox="1"/>
          <p:nvPr/>
        </p:nvSpPr>
        <p:spPr>
          <a:xfrm>
            <a:off x="658350" y="1481200"/>
            <a:ext cx="3129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1800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Divorce status or “Divorced” in the dataset (binary)</a:t>
            </a:r>
            <a:endParaRPr sz="1100"/>
          </a:p>
        </p:txBody>
      </p:sp>
      <p:sp>
        <p:nvSpPr>
          <p:cNvPr id="207" name="Google Shape;207;p32"/>
          <p:cNvSpPr txBox="1"/>
          <p:nvPr/>
        </p:nvSpPr>
        <p:spPr>
          <a:xfrm>
            <a:off x="4668975" y="3873475"/>
            <a:ext cx="4279500" cy="103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2"/>
                </a:highlight>
              </a:rPr>
              <a:t>…the 07 features (out of 21) are those with significant association with divorced status (See Module 2 projet) </a:t>
            </a:r>
            <a:endParaRPr sz="18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/>
        </p:nvSpPr>
        <p:spPr>
          <a:xfrm>
            <a:off x="439826" y="367403"/>
            <a:ext cx="41784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41F9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en-GB" sz="2700">
                <a:solidFill>
                  <a:srgbClr val="9D41F9"/>
                </a:solidFill>
                <a:latin typeface="Calibri"/>
                <a:ea typeface="Calibri"/>
                <a:cs typeface="Calibri"/>
                <a:sym typeface="Calibri"/>
              </a:rPr>
              <a:t>. Exploring the dataset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439826" y="1007825"/>
            <a:ext cx="267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statistics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4" name="Google Shape;214;p33"/>
          <p:cNvGraphicFramePr/>
          <p:nvPr/>
        </p:nvGraphicFramePr>
        <p:xfrm>
          <a:off x="508275" y="144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{62ECBB84-1E8A-4F73-A438-9882D141CD56}</a:tableStyleId>
              </a:tblPr>
              <a:tblGrid>
                <a:gridCol w="615100"/>
                <a:gridCol w="2159625"/>
                <a:gridCol w="2118650"/>
                <a:gridCol w="1448900"/>
                <a:gridCol w="1120850"/>
              </a:tblGrid>
              <a:tr h="36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communication_score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financial_stress_level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social_support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trust_score</a:t>
                      </a:r>
                      <a:endParaRPr b="1"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Count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Mean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6.04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5.07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5.97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6.03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St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1.96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2.33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1.97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1.93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Min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25%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4.66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3.37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4.60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4.70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50%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6.06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5.06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6.01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6.03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75%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7.43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6.72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7.33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7.37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Max</a:t>
                      </a:r>
                      <a:endParaRPr sz="1200"/>
                    </a:p>
                  </a:txBody>
                  <a:tcPr marT="9525" marB="91425" marR="9525" marL="9525" anchor="b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10.00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10.00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10.00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10.00</a:t>
                      </a:r>
                      <a:endParaRPr sz="12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